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6" r:id="rId2"/>
  </p:sldMasterIdLst>
  <p:sldIdLst>
    <p:sldId id="256" r:id="rId3"/>
    <p:sldId id="279" r:id="rId4"/>
    <p:sldId id="294" r:id="rId5"/>
    <p:sldId id="293" r:id="rId6"/>
    <p:sldId id="280" r:id="rId7"/>
    <p:sldId id="281" r:id="rId8"/>
    <p:sldId id="282" r:id="rId9"/>
    <p:sldId id="283" r:id="rId10"/>
    <p:sldId id="284" r:id="rId11"/>
    <p:sldId id="285" r:id="rId12"/>
    <p:sldId id="295" r:id="rId13"/>
    <p:sldId id="286" r:id="rId14"/>
    <p:sldId id="296" r:id="rId15"/>
    <p:sldId id="287" r:id="rId16"/>
    <p:sldId id="288" r:id="rId17"/>
    <p:sldId id="297" r:id="rId18"/>
    <p:sldId id="291" r:id="rId19"/>
    <p:sldId id="298" r:id="rId20"/>
    <p:sldId id="299" r:id="rId21"/>
    <p:sldId id="289" r:id="rId22"/>
    <p:sldId id="300" r:id="rId23"/>
    <p:sldId id="290" r:id="rId24"/>
    <p:sldId id="292" r:id="rId25"/>
    <p:sldId id="301" r:id="rId26"/>
    <p:sldId id="257" r:id="rId27"/>
    <p:sldId id="260" r:id="rId28"/>
    <p:sldId id="261" r:id="rId29"/>
    <p:sldId id="258" r:id="rId30"/>
    <p:sldId id="262" r:id="rId31"/>
    <p:sldId id="259" r:id="rId32"/>
    <p:sldId id="263" r:id="rId33"/>
    <p:sldId id="302" r:id="rId34"/>
    <p:sldId id="278" r:id="rId35"/>
    <p:sldId id="264" r:id="rId36"/>
    <p:sldId id="265" r:id="rId37"/>
    <p:sldId id="277" r:id="rId38"/>
    <p:sldId id="266" r:id="rId39"/>
    <p:sldId id="267" r:id="rId40"/>
    <p:sldId id="268" r:id="rId41"/>
    <p:sldId id="269" r:id="rId42"/>
    <p:sldId id="270" r:id="rId43"/>
    <p:sldId id="271" r:id="rId44"/>
    <p:sldId id="272" r:id="rId45"/>
    <p:sldId id="273" r:id="rId46"/>
    <p:sldId id="274" r:id="rId47"/>
    <p:sldId id="275" r:id="rId48"/>
    <p:sldId id="276" r:id="rId4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73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13D64-2C1B-485D-8B84-E38FA6740F08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0A8CA-C9F1-4215-920E-A24CA6BCF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9A951-EB5D-4921-AB7B-561470FDFA72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6D3D0-0707-4652-911F-DC63E02BC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0"/>
            <a:ext cx="1971675" cy="6176963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0"/>
            <a:ext cx="5762625" cy="6176963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EADF3-FAC9-4734-A8E6-A7F7F9FCBD29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626CC-3FE4-4A52-8261-9A999CAEB1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</p:grpSp>
        </p:grpSp>
      </p:grpSp>
      <p:sp>
        <p:nvSpPr>
          <p:cNvPr id="3481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3200" b="1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35B90-2604-420D-9E91-23AFF0693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D9B2-7479-4C54-9190-47BE4C0837C2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3CDC9-D64A-494C-96FD-D519B2EC8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6A6CA-90C3-4122-A8A6-B1999B6EC9F8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74B5-E3BC-406F-ACBD-7FEDB2E9C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6113" y="1465263"/>
            <a:ext cx="3857625" cy="4711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6138" y="1465263"/>
            <a:ext cx="3859212" cy="4711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C708C-C889-48A5-968B-1B706BB68F5F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AFA7F-5FAF-4721-AA04-56A409026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12677-3E99-4031-84D2-01B324687A54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59247-DC40-434A-87F4-7EA5030B9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031CE-8D21-4DEF-A372-7A29DAC4DEE9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FFC24-96A7-484F-A174-D206CAE90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5A9C8-84D9-4D74-8E41-605E236825B5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DD790-E30B-4548-84D5-327FB9C73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227BE-A6E4-4856-A7F5-753D374AE174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F937-8BEC-4620-8FC0-BD1B9D524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5EE8F-01DD-4CCF-B953-57DFAD7F16B2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AC6C9-3BD8-4F11-857F-4D74B9733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Рисунок 6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6113" y="1465263"/>
            <a:ext cx="7869237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7F50AC-04C6-470D-8A94-DAFBD2191C37}" type="datetimeFigureOut">
              <a:rPr lang="en-US"/>
              <a:pPr>
                <a:defRPr/>
              </a:pPr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D7E3B3-57B3-4421-8AAE-827DF9D17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6567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0"/>
            <a:ext cx="788670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69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743200" y="5410200"/>
            <a:ext cx="62484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3200" b="1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" name="Rectangle 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" name="Rectangle 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265C1059-E42D-4E61-9A0E-5F1829C1E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200" b="1" i="1" smtClean="0">
                <a:latin typeface="Times New Roman" pitchFamily="18" charset="0"/>
                <a:cs typeface="Arial" charset="0"/>
              </a:rPr>
              <a:t>Особенности восприятия информации в условиях кризиса и конфликта.</a:t>
            </a:r>
            <a:br>
              <a:rPr lang="ru-RU" sz="3200" b="1" i="1" smtClean="0">
                <a:latin typeface="Times New Roman" pitchFamily="18" charset="0"/>
                <a:cs typeface="Arial" charset="0"/>
              </a:rPr>
            </a:br>
            <a:r>
              <a:rPr lang="en-US" sz="3200" b="1" i="1" smtClean="0">
                <a:latin typeface="Times New Roman" pitchFamily="18" charset="0"/>
                <a:cs typeface="Arial" charset="0"/>
              </a:rPr>
              <a:t>PR </a:t>
            </a:r>
            <a:r>
              <a:rPr lang="ru-RU" sz="3200" b="1" i="1" smtClean="0">
                <a:latin typeface="Times New Roman" pitchFamily="18" charset="0"/>
                <a:cs typeface="Arial" charset="0"/>
              </a:rPr>
              <a:t>текст в кризисной ситуации</a:t>
            </a:r>
            <a:r>
              <a:rPr lang="ru-RU" sz="3200" i="1" smtClean="0">
                <a:latin typeface="Times New Roman" pitchFamily="18" charset="0"/>
                <a:cs typeface="Arial" charset="0"/>
              </a:rPr>
              <a:t/>
            </a:r>
            <a:br>
              <a:rPr lang="ru-RU" sz="3200" i="1" smtClean="0">
                <a:latin typeface="Times New Roman" pitchFamily="18" charset="0"/>
                <a:cs typeface="Arial" charset="0"/>
              </a:rPr>
            </a:br>
            <a:endParaRPr lang="ru-RU" sz="3200" i="1" smtClean="0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0"/>
            <a:ext cx="7515225" cy="6238875"/>
          </a:xfrm>
        </p:spPr>
        <p:txBody>
          <a:bodyPr lIns="92075" tIns="46038" rIns="92075" bIns="46038"/>
          <a:lstStyle/>
          <a:p>
            <a:pPr eaLnBrk="1" hangingPunct="1">
              <a:lnSpc>
                <a:spcPct val="80000"/>
              </a:lnSpc>
            </a:pPr>
            <a:r>
              <a:rPr lang="ru-RU" sz="2000"/>
              <a:t>феномены групповой идентификации и групповой сплоченности: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каждая из конфликтующих сторон становится единой и монолитной в своих эмоциональных реакциях, устремлениях и суждениях, а ее члены воспринимают себя через оценки и нормы, существующие в группе. Внутри группы устанавливаются тесные психологические контакты.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Часто исчезают или нивелируются внутригрупповые различия: представители различных социальных слоев,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командиры и подчиненные выступают как бы “на равных”. Группа воспринимается как защитник.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При этом желание хорошо думать о своей группе (стране, этнической группе и т.п.) ведет к игнорированию положительной информации о противоположной стороне. Это способствует усилению образа “врага”, резкому противопоставлению “мы” — “они”.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r>
              <a:rPr lang="ru-RU"/>
              <a:t>ЧТО ДЕЛАТЬ?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0"/>
            <a:ext cx="7588250" cy="6238875"/>
          </a:xfrm>
        </p:spPr>
        <p:txBody>
          <a:bodyPr lIns="92075" tIns="46038" rIns="92075" bIns="46038"/>
          <a:lstStyle/>
          <a:p>
            <a:pPr eaLnBrk="1" hangingPunct="1"/>
            <a:r>
              <a:rPr lang="ru-RU" b="1"/>
              <a:t>Для повышения адекватности восприятия лиц, ответственных за принятие решения, важно в первую очередь обратить их внимание на необходимость </a:t>
            </a:r>
            <a:r>
              <a:rPr lang="ru-RU" i="1" u="sng"/>
              <a:t>детального анализа интересов и потребностей, как собственных, так и противоположной стороны</a:t>
            </a:r>
            <a:r>
              <a:rPr lang="ru-RU" u="sng"/>
              <a:t>.</a:t>
            </a:r>
            <a:r>
              <a:rPr lang="ru-RU" b="1"/>
              <a:t> </a:t>
            </a:r>
          </a:p>
          <a:p>
            <a:pPr eaLnBrk="1" hangingPunct="1"/>
            <a:r>
              <a:rPr lang="ru-RU" b="1"/>
              <a:t> обращение к такому анализу позволяет рационально оценить ситуацию и откорректировать образ оппонента.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z="2400" b="1"/>
              <a:t>Снятию негативных моментов восприятия в условиях конфликта способствует  </a:t>
            </a:r>
            <a:r>
              <a:rPr lang="ru-RU" sz="2400" u="sng"/>
              <a:t>обращение к независимым экспертам</a:t>
            </a:r>
            <a:r>
              <a:rPr lang="ru-RU" sz="2400" b="1"/>
              <a:t> (например, к научным кругам или к третьей стороне), с тем чтобы оценить, насколько их суждения относительно намерений и действий противоположной стороны совпадают с выводами лиц, принимающих решение.</a:t>
            </a:r>
          </a:p>
          <a:p>
            <a:endParaRPr lang="ru-RU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47813" y="476250"/>
            <a:ext cx="7443787" cy="5762625"/>
          </a:xfrm>
        </p:spPr>
        <p:txBody>
          <a:bodyPr lIns="92075" tIns="46038" rIns="92075" bIns="46038"/>
          <a:lstStyle/>
          <a:p>
            <a:pPr eaLnBrk="1" hangingPunct="1"/>
            <a:r>
              <a:rPr lang="ru-RU" b="1"/>
              <a:t>Одним из важных путей изменения отрицательных образов на уровне массового сознания является </a:t>
            </a:r>
            <a:r>
              <a:rPr lang="ru-RU" u="sng"/>
              <a:t>активное использование средств массовой информации</a:t>
            </a:r>
            <a:r>
              <a:rPr lang="ru-RU" b="1"/>
              <a:t>: отказ в печати и на телевидении от формирования и поддержания образа врага, показ взаимной выгоды от совместного решения проблемы путем переговоров и т.п.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19250" y="188913"/>
            <a:ext cx="7524750" cy="6669087"/>
          </a:xfrm>
        </p:spPr>
        <p:txBody>
          <a:bodyPr lIns="92075" tIns="46038" rIns="92075" bIns="46038"/>
          <a:lstStyle/>
          <a:p>
            <a:pPr eaLnBrk="1" hangingPunct="1"/>
            <a:r>
              <a:rPr lang="ru-RU"/>
              <a:t>Содержание эффективного сообщения во время кризиса зависит </a:t>
            </a:r>
            <a:r>
              <a:rPr lang="ru-RU" b="1"/>
              <a:t>от восприятии целевой аудитории. </a:t>
            </a:r>
          </a:p>
          <a:p>
            <a:pPr eaLnBrk="1" hangingPunct="1"/>
            <a:r>
              <a:rPr lang="ru-RU" b="1"/>
              <a:t>Восприятие информации в кризисных условиях имеет свои особенности (Б. Харрисон):</a:t>
            </a:r>
          </a:p>
          <a:p>
            <a:pPr eaLnBrk="1" hangingPunct="1"/>
            <a:endParaRPr lang="ru-RU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692150"/>
            <a:ext cx="7659687" cy="5546725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/>
              <a:t>1.</a:t>
            </a:r>
            <a:r>
              <a:rPr lang="ru-RU" b="1"/>
              <a:t> для людей важны не столько абсолютные, сколько </a:t>
            </a:r>
            <a:r>
              <a:rPr lang="ru-RU"/>
              <a:t>сопоставимые величины. </a:t>
            </a:r>
          </a:p>
          <a:p>
            <a:pPr eaLnBrk="1" hangingPunct="1"/>
            <a:r>
              <a:rPr lang="ru-RU" b="1"/>
              <a:t>Рекомендации: можно сопоставить случившийся кризис с подобными, показывая, что он менее серьезен и создавая перспективу возможности справиться с данной кризисной ситуацией, поскольку организация уже справлялась и с более сложной.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404813"/>
            <a:ext cx="7634287" cy="5832475"/>
          </a:xfrm>
        </p:spPr>
        <p:txBody>
          <a:bodyPr lIns="92075" tIns="46038" rIns="92075" bIns="46038"/>
          <a:lstStyle/>
          <a:p>
            <a:pPr eaLnBrk="1" hangingPunct="1"/>
            <a:r>
              <a:rPr lang="ru-RU" b="1"/>
              <a:t>Кризис можно представить в виде пьесы уже однажды сыгранной, но другими актерами. </a:t>
            </a:r>
          </a:p>
          <a:p>
            <a:pPr eaLnBrk="1" hangingPunct="1"/>
            <a:r>
              <a:rPr lang="ru-RU" b="1"/>
              <a:t>Поиск  аналогичных критических ситуаций в истории деловой жизни, имевших успешное разрешение. </a:t>
            </a:r>
          </a:p>
          <a:p>
            <a:pPr eaLnBrk="1" hangingPunct="1"/>
            <a:r>
              <a:rPr lang="ru-RU" b="1"/>
              <a:t>Удачно проведенная параллель в период кризиса заставит людей поверить, что все не так уж опасно.</a:t>
            </a:r>
          </a:p>
          <a:p>
            <a:pPr eaLnBrk="1" hangingPunct="1"/>
            <a:endParaRPr lang="ru-RU" b="1"/>
          </a:p>
          <a:p>
            <a:pPr eaLnBrk="1" hangingPunct="1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b="1"/>
              <a:t>Или: можно поставить в один ряд нашу актуальную, проблемную ситуацию с другими, куда более сложными и тяжелыми, что также облегчит восприятие происходящего.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b="1"/>
              <a:t>NB</a:t>
            </a:r>
            <a:r>
              <a:rPr lang="ru-RU" b="1"/>
              <a:t>: общественность должна оценить усилия организации по преодолению кризисной ситуации. Надо сообщать о всех предпринимаемых мерах, о сложностях, с которыми приходится сталкиваться, об успехах, которых удалось достичь.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00188" y="228600"/>
            <a:ext cx="7175500" cy="1471613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000" b="1" u="sng"/>
              <a:t>Стереотипизация</a:t>
            </a:r>
            <a:r>
              <a:rPr lang="ru-RU" sz="2000" b="1"/>
              <a:t> как основной принцип восприятия информации в</a:t>
            </a:r>
            <a:br>
              <a:rPr lang="ru-RU" sz="2000" b="1"/>
            </a:br>
            <a:r>
              <a:rPr lang="ru-RU" sz="2000" b="1"/>
              <a:t>условиях кризиса и конфликта.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1989138"/>
            <a:ext cx="7515225" cy="4249737"/>
          </a:xfrm>
        </p:spPr>
        <p:txBody>
          <a:bodyPr lIns="92075" tIns="46038" rIns="92075" bIns="46038"/>
          <a:lstStyle/>
          <a:p>
            <a:pPr eaLnBrk="1" hangingPunct="1">
              <a:lnSpc>
                <a:spcPct val="80000"/>
              </a:lnSpc>
            </a:pPr>
            <a:r>
              <a:rPr lang="ru-RU" sz="2400" b="1"/>
              <a:t>В условиях кризиса восприятие в значительной</a:t>
            </a:r>
            <a:r>
              <a:rPr lang="en-US" sz="2400" b="1"/>
              <a:t>  </a:t>
            </a:r>
            <a:r>
              <a:rPr lang="ru-RU" sz="2400" b="1"/>
              <a:t>степени стереотипизировано и характеризуется типичными для социальных стереотипов явлениями.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4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404813"/>
            <a:ext cx="7515225" cy="5834062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 sz="3100" b="1"/>
              <a:t>2. Положительный эффект дает информирование общественности об имеющихся на данный момент </a:t>
            </a:r>
            <a:r>
              <a:rPr lang="ru-RU" sz="3100"/>
              <a:t>критериях допустимости </a:t>
            </a:r>
            <a:r>
              <a:rPr lang="ru-RU" sz="3100" b="1"/>
              <a:t>каких-либо отклонений в той или иной сфере. </a:t>
            </a:r>
          </a:p>
          <a:p>
            <a:pPr eaLnBrk="1" hangingPunct="1">
              <a:buFont typeface="Arial" charset="0"/>
              <a:buNone/>
            </a:pPr>
            <a:endParaRPr lang="ru-RU" sz="3100" b="1"/>
          </a:p>
          <a:p>
            <a:pPr eaLnBrk="1" hangingPunct="1"/>
            <a:r>
              <a:rPr lang="ru-RU" sz="3100" b="1"/>
              <a:t>Особенно это касается сфер, связанных со здоровьем и безопасностью человека.</a:t>
            </a:r>
          </a:p>
          <a:p>
            <a:pPr eaLnBrk="1" hangingPunct="1"/>
            <a:endParaRPr lang="ru-RU" sz="3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00188" y="0"/>
            <a:ext cx="7491412" cy="6238875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200" b="1"/>
              <a:t>Допустим ли уровень радиации в районе АЭС? </a:t>
            </a:r>
          </a:p>
          <a:p>
            <a:pPr eaLnBrk="1" hangingPunct="1"/>
            <a:r>
              <a:rPr lang="ru-RU" sz="2200" b="1"/>
              <a:t>В каком объеме допустимо использование в пищу генномодифицированных продуктов? </a:t>
            </a:r>
          </a:p>
          <a:p>
            <a:pPr eaLnBrk="1" hangingPunct="1"/>
            <a:r>
              <a:rPr lang="ru-RU" sz="2200" b="1"/>
              <a:t>Каков допустимый уровень выбросов в атмосферу химического предприятия? </a:t>
            </a:r>
          </a:p>
          <a:p>
            <a:pPr eaLnBrk="1" hangingPunct="1"/>
            <a:r>
              <a:rPr lang="ru-RU" sz="2200" b="1"/>
              <a:t>Эти вопросы ВАЖНЫ для общественности,</a:t>
            </a:r>
          </a:p>
          <a:p>
            <a:pPr eaLnBrk="1" hangingPunct="1"/>
            <a:r>
              <a:rPr lang="ru-RU" sz="2200" b="1"/>
              <a:t>Поэтому если базисный РR-субъект не будет говорить об этом, у общественности будет продолжать существовать миф, например, о том, что химическое производство загрязняет город, хотя его руководство недавно приобрело дорогостоящее оборудование, позволяющее значительно улучшить экологическую обстановку.</a:t>
            </a:r>
          </a:p>
          <a:p>
            <a:endParaRPr lang="ru-RU"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0"/>
            <a:ext cx="7659687" cy="6238875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 b="1"/>
              <a:t>3. </a:t>
            </a:r>
            <a:r>
              <a:rPr lang="ru-RU"/>
              <a:t>Соотношение риска и выгоды</a:t>
            </a:r>
            <a:r>
              <a:rPr lang="ru-RU" b="1"/>
              <a:t>. </a:t>
            </a:r>
          </a:p>
          <a:p>
            <a:pPr eaLnBrk="1" hangingPunct="1"/>
            <a:r>
              <a:rPr lang="ru-RU" b="1"/>
              <a:t>Если риск больше выгоды, люди будут преувеличивать реальную или потенциальную опасность.</a:t>
            </a:r>
          </a:p>
          <a:p>
            <a:pPr eaLnBrk="1" hangingPunct="1"/>
            <a:r>
              <a:rPr lang="ru-RU" b="1"/>
              <a:t>И наоборот: об опасности в целом или ее отдельных составляющих можно забыть, когда выгода представляется весьма значительной. </a:t>
            </a:r>
          </a:p>
          <a:p>
            <a:pPr eaLnBrk="1" hangingPunct="1"/>
            <a:r>
              <a:rPr lang="ru-RU" b="1"/>
              <a:t>Поэтому в ключевом сообщении во время кризиса нужно показать все выгоды ситуации или предполагаемого действия.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63713" y="0"/>
            <a:ext cx="7227887" cy="6238875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 sz="2400" b="1"/>
              <a:t>4. К особенностям психологического восприятия антикризисной информации относится и то, что </a:t>
            </a:r>
            <a:r>
              <a:rPr lang="ru-RU" sz="2400"/>
              <a:t>люди привыкли воспринимать негативные события личностно, </a:t>
            </a:r>
            <a:r>
              <a:rPr lang="ru-RU" sz="2400" b="1"/>
              <a:t>в то время как информация во многих случаях ориентируется на их усредненную массу, пусть и в форме целевой группы. </a:t>
            </a:r>
          </a:p>
          <a:p>
            <a:pPr eaLnBrk="1" hangingPunct="1"/>
            <a:r>
              <a:rPr lang="ru-RU" sz="2400" b="1"/>
              <a:t>Если руководитель предприятия говорит о сокращениях персонала в связи с кризисом, каждый из работников считает, что увольнение может затронуть его лично.</a:t>
            </a:r>
          </a:p>
          <a:p>
            <a:pPr eaLnBrk="1" hangingPunct="1"/>
            <a:endParaRPr lang="ru-RU"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00188" y="549275"/>
            <a:ext cx="7491412" cy="5689600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 b="1"/>
              <a:t>5. В условиях кризиса весьма важна </a:t>
            </a:r>
            <a:r>
              <a:rPr lang="ru-RU"/>
              <a:t>последовательность информационно- технологических действий.</a:t>
            </a:r>
          </a:p>
          <a:p>
            <a:pPr eaLnBrk="1" hangingPunct="1">
              <a:buFont typeface="Arial" charset="0"/>
              <a:buNone/>
            </a:pPr>
            <a:r>
              <a:rPr lang="ru-RU"/>
              <a:t>   </a:t>
            </a:r>
            <a:r>
              <a:rPr lang="ru-RU" b="1"/>
              <a:t>Прежде чем что-то разъяснять, доказывать, опровергать, необходимо завоевать доверие и показать общественности реальную заинтересованность в их проблемах, продемонстрировать, что организация прислушивается к мнению общественности.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sz="1800" b="1"/>
              <a:t>Специфические требования, предъявляемые к </a:t>
            </a:r>
            <a:r>
              <a:rPr lang="en-US" sz="1800" b="1">
                <a:latin typeface="Arial" charset="0"/>
              </a:rPr>
              <a:t>PR</a:t>
            </a:r>
            <a:r>
              <a:rPr lang="ru-RU" sz="1800" b="1">
                <a:latin typeface="Arial" charset="0"/>
              </a:rPr>
              <a:t> </a:t>
            </a:r>
            <a:r>
              <a:rPr lang="ru-RU" sz="1800" b="1"/>
              <a:t>тексту</a:t>
            </a:r>
            <a:br>
              <a:rPr lang="ru-RU" sz="1800" b="1"/>
            </a:br>
            <a:r>
              <a:rPr lang="ru-RU" sz="1800" b="1"/>
              <a:t>в кризисной ситуации</a:t>
            </a: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>
              <a:buFont typeface="Arial" charset="0"/>
              <a:buNone/>
            </a:pPr>
            <a:r>
              <a:rPr lang="ru-RU" sz="2400" b="1"/>
              <a:t>1.Аутентичность </a:t>
            </a:r>
          </a:p>
          <a:p>
            <a:pPr marL="469900" indent="-469900" eaLnBrk="1" hangingPunct="1">
              <a:buFont typeface="Arial" charset="0"/>
              <a:buNone/>
            </a:pPr>
            <a:r>
              <a:rPr lang="ru-RU" sz="2400"/>
              <a:t>	- </a:t>
            </a:r>
            <a:r>
              <a:rPr lang="ru-RU" sz="2000"/>
              <a:t>избегание недостатка полноты или неточности информации  как инструмент обеспечения информационной прозрачности</a:t>
            </a:r>
          </a:p>
          <a:p>
            <a:pPr marL="469900" indent="-469900" eaLnBrk="1" hangingPunct="1">
              <a:buFont typeface="Arial" charset="0"/>
              <a:buNone/>
            </a:pPr>
            <a:r>
              <a:rPr lang="ru-RU" sz="2000"/>
              <a:t>	(сообщайте регулярно, постоянно  обо всем, что затрагивает жизненную сферу ЦА,- проблемах, трудностях развития, неудачах;  повышайте уровень «знакомства», «близости», доверительности ЦА с вашей компанией всеми возможными  способами)</a:t>
            </a:r>
          </a:p>
          <a:p>
            <a:pPr marL="469900" indent="-469900" eaLnBrk="1" hangingPunct="1">
              <a:buFont typeface="Arial" charset="0"/>
              <a:buNone/>
            </a:pPr>
            <a:endParaRPr lang="ru-RU" sz="2000"/>
          </a:p>
          <a:p>
            <a:pPr marL="469900" indent="-469900" eaLnBrk="1" hangingPunct="1">
              <a:buFont typeface="Arial" charset="0"/>
              <a:buNone/>
            </a:pPr>
            <a:endParaRPr lang="ru-RU" sz="2000"/>
          </a:p>
          <a:p>
            <a:pPr marL="469900" indent="-469900" eaLnBrk="1" hangingPunct="1"/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47813" y="0"/>
            <a:ext cx="7596187" cy="6126163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 b="1"/>
              <a:t>2.Честность,</a:t>
            </a:r>
            <a:r>
              <a:rPr lang="ru-RU"/>
              <a:t> стремление к истине </a:t>
            </a:r>
          </a:p>
          <a:p>
            <a:pPr eaLnBrk="1" hangingPunct="1">
              <a:buFont typeface="Arial" charset="0"/>
              <a:buNone/>
            </a:pPr>
            <a:r>
              <a:rPr lang="ru-RU"/>
              <a:t>	</a:t>
            </a:r>
            <a:r>
              <a:rPr lang="ru-RU" sz="2400"/>
              <a:t>демонстрируйте различные точки зрения, не преувеличивайте, будьте умеренны в оценках,  будьте убедительны, объективны, подробно аргументируйте свою точку зрения, приводите мнения независимых экспертов и рядовых потребителей, приводите цифры, факты, данные исследований, статистики, используйте рекомендации (</a:t>
            </a:r>
            <a:r>
              <a:rPr lang="en-US" sz="2400"/>
              <a:t>testimonial</a:t>
            </a:r>
            <a:r>
              <a:rPr lang="ru-RU" sz="2400"/>
              <a:t>), поддержку (</a:t>
            </a:r>
            <a:r>
              <a:rPr lang="en-US" sz="2400"/>
              <a:t>endorsement</a:t>
            </a:r>
            <a:r>
              <a:rPr lang="ru-RU" sz="2400"/>
              <a:t>) людей, вызывающих доверие, опровергайте ошибочные мнения 	и  т.д. </a:t>
            </a:r>
          </a:p>
          <a:p>
            <a:pPr eaLnBrk="1" hangingPunct="1"/>
            <a:endParaRPr lang="ru-RU"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ru-RU" sz="3200" b="1"/>
              <a:t>3. Искренность</a:t>
            </a:r>
            <a:r>
              <a:rPr lang="ru-RU" sz="3200"/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sz="3200"/>
              <a:t>	</a:t>
            </a:r>
            <a:r>
              <a:rPr lang="ru-RU"/>
              <a:t>благодарите людей, демонстрируйте понимание проблем, тем, ожиданий, признавайте ошибки, обращайтесь к эмоциям, не бойтесь выражать сомнения, задавайте вопросы и т.д.</a:t>
            </a:r>
          </a:p>
          <a:p>
            <a:pPr eaLnBrk="1" hangingPunct="1"/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2950" y="34925"/>
            <a:ext cx="7691438" cy="1044575"/>
          </a:xfrm>
        </p:spPr>
        <p:txBody>
          <a:bodyPr anchor="b"/>
          <a:lstStyle/>
          <a:p>
            <a:pPr eaLnBrk="1" hangingPunct="1"/>
            <a:r>
              <a:rPr lang="ru-RU" sz="2600" b="1" i="1"/>
              <a:t>4.Учет специфики аудиторий</a:t>
            </a:r>
            <a:r>
              <a:rPr lang="ru-RU" sz="2600" i="1"/>
              <a:t>:</a:t>
            </a:r>
            <a:endParaRPr lang="ru-RU" sz="1300" b="1" i="1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03350" y="1557338"/>
            <a:ext cx="7345363" cy="4597400"/>
          </a:xfrm>
        </p:spPr>
        <p:txBody>
          <a:bodyPr/>
          <a:lstStyle/>
          <a:p>
            <a:pPr marL="469900" indent="-469900" eaLnBrk="1" hangingPunct="1">
              <a:buFont typeface="Arial" charset="0"/>
              <a:buNone/>
            </a:pPr>
            <a:r>
              <a:rPr lang="ru-RU" sz="2000"/>
              <a:t>		- их ожиданий, ценностей</a:t>
            </a:r>
          </a:p>
          <a:p>
            <a:pPr marL="469900" indent="-469900" eaLnBrk="1" hangingPunct="1">
              <a:buFont typeface="Arial" charset="0"/>
              <a:buNone/>
            </a:pPr>
            <a:r>
              <a:rPr lang="ru-RU" sz="2000"/>
              <a:t>		- их языкового и жизненного опыта</a:t>
            </a:r>
          </a:p>
          <a:p>
            <a:pPr marL="469900" indent="-469900" eaLnBrk="1" hangingPunct="1">
              <a:buFont typeface="Arial" charset="0"/>
              <a:buNone/>
            </a:pPr>
            <a:r>
              <a:rPr lang="ru-RU" sz="2000"/>
              <a:t>		- их психо-эмоциональных особенностей и состояния  </a:t>
            </a:r>
          </a:p>
          <a:p>
            <a:pPr marL="469900" indent="-469900" eaLnBrk="1" hangingPunct="1">
              <a:buFont typeface="Arial" charset="0"/>
              <a:buNone/>
            </a:pPr>
            <a:endParaRPr lang="ru-RU" sz="2000"/>
          </a:p>
          <a:p>
            <a:pPr marL="469900" indent="-469900" eaLnBrk="1" hangingPunct="1"/>
            <a:r>
              <a:rPr lang="ru-RU" sz="2000"/>
              <a:t>пишите о том, как компания помогает решить те или иные проблемы;</a:t>
            </a:r>
          </a:p>
          <a:p>
            <a:pPr marL="469900" indent="-469900" eaLnBrk="1" hangingPunct="1"/>
            <a:r>
              <a:rPr lang="ru-RU" sz="2000"/>
              <a:t>пишите просто, ясно, понятно, кратко</a:t>
            </a:r>
            <a:r>
              <a:rPr lang="en-US" sz="2000"/>
              <a:t> – </a:t>
            </a:r>
            <a:r>
              <a:rPr lang="ru-RU" sz="2000"/>
              <a:t> для широкой аудитории, профессионально, подробно  и точно – для специалистов; </a:t>
            </a:r>
          </a:p>
          <a:p>
            <a:pPr marL="469900" indent="-469900" eaLnBrk="1" hangingPunct="1"/>
            <a:endParaRPr lang="ru-RU" sz="2000"/>
          </a:p>
          <a:p>
            <a:pPr marL="469900" indent="-469900" eaLnBrk="1" hangingPunct="1"/>
            <a:endParaRPr lang="ru-RU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z="2000"/>
              <a:t>держите в поле зрения возможности восприятия читателей, отвечайте на прогнозируемые вопросы: рассеивайте сомнения, разрушайте  отрицательные стереотипы, снижайте уровень недоверия;</a:t>
            </a:r>
          </a:p>
          <a:p>
            <a:pPr eaLnBrk="1" hangingPunct="1"/>
            <a:r>
              <a:rPr lang="ru-RU" sz="2000"/>
              <a:t>находите нужный стиль подачи материала, структурируйте текст, придумывайте убедительные заголовки и подзаголовки;</a:t>
            </a:r>
          </a:p>
          <a:p>
            <a:pPr eaLnBrk="1" hangingPunct="1"/>
            <a:r>
              <a:rPr lang="ru-RU" sz="2000"/>
              <a:t> для увеличения интереса  используйте интригу, эмоции, драматизируйте</a:t>
            </a:r>
            <a:r>
              <a:rPr lang="ru-RU" sz="2000" b="1"/>
              <a:t>, </a:t>
            </a:r>
            <a:r>
              <a:rPr lang="ru-RU" sz="2000" i="1"/>
              <a:t>«придавайте человеческое измерение»,</a:t>
            </a:r>
            <a:r>
              <a:rPr lang="ru-RU" sz="2000"/>
              <a:t> примеры из жизни</a:t>
            </a:r>
          </a:p>
          <a:p>
            <a:pPr eaLnBrk="1" hangingPunct="1"/>
            <a:r>
              <a:rPr lang="ru-RU" sz="2000"/>
              <a:t>создавайте мифы, легенды, истории и т.д.</a:t>
            </a:r>
          </a:p>
          <a:p>
            <a:pPr eaLnBrk="1" hangingPunct="1"/>
            <a:endParaRPr lang="ru-RU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/>
          <a:lstStyle/>
          <a:p>
            <a:r>
              <a:rPr lang="ru-RU" sz="2400" u="sng"/>
              <a:t>М.М. Лебедева</a:t>
            </a:r>
            <a:r>
              <a:rPr lang="ru-RU" sz="2400" b="1"/>
              <a:t>: стереотипное восприятие включает в себя:</a:t>
            </a:r>
            <a:br>
              <a:rPr lang="ru-RU" sz="2400" b="1"/>
            </a:br>
            <a:endParaRPr lang="ru-RU" sz="2400" b="1"/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sz="3200" u="sng"/>
              <a:t>эмоциональный аспект</a:t>
            </a:r>
            <a:r>
              <a:rPr lang="ru-RU" sz="3200" b="1"/>
              <a:t> (сильная эмоциональная окраска, чувство враждебности по отношению к противоположной стороне, недоверие, страх, подозрительность);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404813"/>
            <a:ext cx="7210425" cy="5688012"/>
          </a:xfrm>
        </p:spPr>
        <p:txBody>
          <a:bodyPr/>
          <a:lstStyle/>
          <a:p>
            <a:pPr marL="469900" indent="-469900" eaLnBrk="1" hangingPunct="1">
              <a:buFont typeface="Arial" charset="0"/>
              <a:buNone/>
            </a:pPr>
            <a:r>
              <a:rPr lang="ru-RU" sz="3200" b="1"/>
              <a:t>5. Уважение к читателю</a:t>
            </a:r>
            <a:r>
              <a:rPr lang="ru-RU" sz="3200"/>
              <a:t> </a:t>
            </a:r>
          </a:p>
          <a:p>
            <a:pPr marL="469900" indent="-469900" eaLnBrk="1" hangingPunct="1">
              <a:buFont typeface="Arial" charset="0"/>
              <a:buNone/>
            </a:pPr>
            <a:r>
              <a:rPr lang="ru-RU" sz="3200"/>
              <a:t>      </a:t>
            </a:r>
            <a:r>
              <a:rPr lang="ru-RU"/>
              <a:t>логичность, простота, диалогичность текста;  право на самостоятельное суждение; отказ от манипулятивных технологий; сводите к минимуму различия между своей точкой зрения и ЦА, проникайтесь общим духом аудитории, говорите на ее языке, обеспечьте грамотность и т.д.</a:t>
            </a:r>
            <a:endParaRPr lang="ru-RU" b="1"/>
          </a:p>
          <a:p>
            <a:pPr marL="469900" indent="-469900" eaLnBrk="1" hangingPunct="1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260350"/>
            <a:ext cx="7786687" cy="5865813"/>
          </a:xfrm>
        </p:spPr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r>
              <a:rPr lang="en-US" sz="2000" b="1" i="1"/>
              <a:t>6.O</a:t>
            </a:r>
            <a:r>
              <a:rPr lang="ru-RU" sz="2000" b="1" i="1"/>
              <a:t>беспечение  привлечения внимания, запоминания,</a:t>
            </a:r>
            <a:r>
              <a:rPr lang="en-US" sz="2000" b="1" i="1"/>
              <a:t> </a:t>
            </a:r>
            <a:r>
              <a:rPr lang="ru-RU" sz="2000" b="1" i="1"/>
              <a:t>побуждения                            к действию.</a:t>
            </a:r>
            <a:br>
              <a:rPr lang="ru-RU" sz="2000" b="1" i="1"/>
            </a:br>
            <a:r>
              <a:rPr lang="ru-RU" sz="2000"/>
              <a:t>	-языковые</a:t>
            </a:r>
          </a:p>
          <a:p>
            <a:pPr eaLnBrk="1" hangingPunct="1">
              <a:buFont typeface="Arial" charset="0"/>
              <a:buNone/>
            </a:pPr>
            <a:r>
              <a:rPr lang="ru-RU" sz="2000"/>
              <a:t>		-визуальные</a:t>
            </a:r>
          </a:p>
          <a:p>
            <a:pPr eaLnBrk="1" hangingPunct="1">
              <a:buFont typeface="Arial" charset="0"/>
              <a:buNone/>
            </a:pPr>
            <a:r>
              <a:rPr lang="ru-RU" sz="2000"/>
              <a:t>		-психологические </a:t>
            </a:r>
          </a:p>
          <a:p>
            <a:pPr eaLnBrk="1" hangingPunct="1">
              <a:buFont typeface="Arial" charset="0"/>
              <a:buNone/>
            </a:pPr>
            <a:r>
              <a:rPr lang="ru-RU" sz="2000"/>
              <a:t>      избегайте длинных сложных фраз, цитируйте мнения важных, интересных людей, экспертов; приводите мнения рядовых потребителей; используйте примеры, известные символы, меткие слова и выражения, используйте сравнения и аналоги, разбивайте текст на абзацы, делайте подзаголовки, резюме, используйте картинки, таблицы, торговые знаки, лого и т.д.</a:t>
            </a:r>
          </a:p>
          <a:p>
            <a:pPr eaLnBrk="1" hangingPunct="1"/>
            <a:endParaRPr lang="ru-RU" sz="2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6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1341438"/>
            <a:ext cx="7772400" cy="1470025"/>
          </a:xfrm>
        </p:spPr>
        <p:txBody>
          <a:bodyPr lIns="92075" tIns="46038" rIns="92075" bIns="46038"/>
          <a:lstStyle/>
          <a:p>
            <a:pPr algn="ctr"/>
            <a:r>
              <a:rPr lang="ru-RU" b="1">
                <a:latin typeface="Arial" charset="0"/>
              </a:rPr>
              <a:t>ВЕРСИЯ</a:t>
            </a:r>
          </a:p>
        </p:txBody>
      </p:sp>
      <p:sp>
        <p:nvSpPr>
          <p:cNvPr id="46082" name="Rectangle 7"/>
          <p:cNvSpPr>
            <a:spLocks noGrp="1" noChangeArrowheads="1"/>
          </p:cNvSpPr>
          <p:nvPr>
            <p:ph type="subTitle" idx="4294967295"/>
          </p:nvPr>
        </p:nvSpPr>
        <p:spPr>
          <a:xfrm>
            <a:off x="1679575" y="3440113"/>
            <a:ext cx="6724650" cy="1727200"/>
          </a:xfrm>
        </p:spPr>
        <p:txBody>
          <a:bodyPr lIns="92075" tIns="46038" rIns="92075" bIns="46038"/>
          <a:lstStyle/>
          <a:p>
            <a:pPr marL="0" indent="0" algn="ctr">
              <a:buFont typeface="Arial" charset="0"/>
              <a:buNone/>
            </a:pPr>
            <a:r>
              <a:rPr lang="ru-RU" b="1" i="1"/>
              <a:t>«Имей свою версию. Расскажи все. Расскажи быстро» </a:t>
            </a:r>
            <a:br>
              <a:rPr lang="ru-RU" b="1" i="1"/>
            </a:br>
            <a:r>
              <a:rPr lang="ru-RU" b="1" i="1"/>
              <a:t>Майкл Роджестер, </a:t>
            </a:r>
            <a:r>
              <a:rPr lang="en-US" b="1" i="1"/>
              <a:t>UK</a:t>
            </a:r>
            <a:endParaRPr lang="ru-RU" b="1" i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ru-RU" b="1"/>
              <a:t>Позиция «Расскажи все», имеющая в виду максимально возможную открытость организации, находящейся в кризисе, основана на простой логике: если компания сама не предоставит информацию, это сделают конкуренты, некомпетентные или предвзято настроенные лица.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версия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 b="1"/>
              <a:t>Оптимизированная,</a:t>
            </a:r>
          </a:p>
          <a:p>
            <a:pPr marL="469900" indent="-469900" eaLnBrk="1" hangingPunct="1"/>
            <a:r>
              <a:rPr lang="ru-RU" b="1"/>
              <a:t> не противоречащая юридическим и этическим нормам интерпретация кризисной ситуации в интересах причастного к нему субъекта</a:t>
            </a:r>
            <a:r>
              <a:rPr lang="ru-RU"/>
              <a:t>. </a:t>
            </a:r>
          </a:p>
          <a:p>
            <a:pPr marL="469900" indent="-469900" eaLnBrk="1" hangingPunct="1"/>
            <a:r>
              <a:rPr lang="ru-RU"/>
              <a:t>Формируется в течение первых суток после возникновения кризисной ситуации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 b="1"/>
              <a:t>версия</a:t>
            </a:r>
            <a:r>
              <a:rPr lang="ru-RU"/>
              <a:t>  - самостоятельный ресурс, способный существенно оптимизировать информационное поле вокруг субъекта, причастного к кризису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>
              <a:buFont typeface="Arial" charset="0"/>
              <a:buNone/>
            </a:pPr>
            <a:endParaRPr lang="ru-RU" sz="2100" b="1"/>
          </a:p>
          <a:p>
            <a:pPr eaLnBrk="1" hangingPunct="1">
              <a:buFont typeface="Arial" charset="0"/>
              <a:buNone/>
            </a:pPr>
            <a:endParaRPr lang="ru-RU" sz="2100" b="1"/>
          </a:p>
          <a:p>
            <a:pPr eaLnBrk="1" hangingPunct="1">
              <a:buFont typeface="Arial" charset="0"/>
              <a:buNone/>
            </a:pPr>
            <a:endParaRPr lang="ru-RU" sz="2100" b="1"/>
          </a:p>
          <a:p>
            <a:pPr algn="ctr" eaLnBrk="1" hangingPunct="1">
              <a:buFont typeface="Arial" charset="0"/>
              <a:buNone/>
            </a:pPr>
            <a:r>
              <a:rPr lang="ru-RU" sz="3200" b="1"/>
              <a:t>коммуникационные технологии формирования версий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Отрицание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 sz="2400"/>
              <a:t>А. </a:t>
            </a:r>
            <a:r>
              <a:rPr lang="ru-RU" sz="2400" i="1"/>
              <a:t>Простое отрицание	</a:t>
            </a:r>
            <a:endParaRPr lang="ru-RU" sz="2400"/>
          </a:p>
          <a:p>
            <a:pPr marL="469900" indent="-469900" eaLnBrk="1" hangingPunct="1"/>
            <a:r>
              <a:rPr lang="ru-RU" sz="2400"/>
              <a:t>Простое отрицание предполагает дословное  оспаривание произошедшего случая, примерно, следующим образом: "Нет, с нашего химического склада не произошло никакой утечки ядовитых веществ». </a:t>
            </a:r>
          </a:p>
          <a:p>
            <a:pPr marL="469900" indent="-469900" eaLnBrk="1" hangingPunct="1"/>
            <a:r>
              <a:rPr lang="ru-RU" sz="2400"/>
              <a:t>К этой стратегии рекомендуется прибегать, когда действия, о которых сообщается, действительно не имели места.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Отрицание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/>
              <a:t>В. </a:t>
            </a:r>
            <a:r>
              <a:rPr lang="ru-RU" i="1"/>
              <a:t>Перенос вины</a:t>
            </a:r>
            <a:r>
              <a:rPr lang="ru-RU"/>
              <a:t/>
            </a:r>
            <a:br>
              <a:rPr lang="ru-RU"/>
            </a:br>
            <a:r>
              <a:rPr lang="ru-RU"/>
              <a:t>В данной ситуации прямо заявляют, что кто–то другой ответственен за кризисную ситуацию.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Выбор типа вины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/>
              <a:t>А. </a:t>
            </a:r>
            <a:r>
              <a:rPr lang="ru-RU" i="1"/>
              <a:t>Провокация</a:t>
            </a:r>
            <a:endParaRPr lang="ru-RU"/>
          </a:p>
          <a:p>
            <a:pPr marL="469900" indent="-469900" eaLnBrk="1" hangingPunct="1"/>
            <a:r>
              <a:rPr lang="ru-RU"/>
              <a:t>Действия лиц или организаций, виновных в кризисе, объясняют тем, что они явились ответом на провокацию с чьей-либо стороны.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00188" y="476250"/>
            <a:ext cx="7491412" cy="5762625"/>
          </a:xfrm>
        </p:spPr>
        <p:txBody>
          <a:bodyPr lIns="92075" tIns="46038" rIns="92075" bIns="46038"/>
          <a:lstStyle/>
          <a:p>
            <a:pPr eaLnBrk="1" hangingPunct="1"/>
            <a:r>
              <a:rPr lang="ru-RU" u="sng"/>
              <a:t>когнитивный аспект</a:t>
            </a:r>
            <a:r>
              <a:rPr lang="ru-RU" b="1"/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b="1"/>
              <a:t>(стремление к упрощению информации, схематизм при оценке фактов, крайняя избирательность восприятия, т.е. воспринимается только та информация, которая согласуется с имеющимися стереотипами, вся остальная игнорируется. В результате восприятие принимает суженный характер).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Выбор типа вины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/>
              <a:t>В. </a:t>
            </a:r>
            <a:r>
              <a:rPr lang="ru-RU" i="1"/>
              <a:t>Неинформированность</a:t>
            </a:r>
            <a:r>
              <a:rPr lang="ru-RU"/>
              <a:t> </a:t>
            </a:r>
          </a:p>
          <a:p>
            <a:pPr marL="469900" indent="-469900" eaLnBrk="1" hangingPunct="1"/>
            <a:r>
              <a:rPr lang="ru-RU"/>
              <a:t>Указывается на то, что ошибочные действия возникли из–за недостатка информации. Соответственно, вина падает на тех, кто не предоставил необходимой информации.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Выбор типа вины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/>
              <a:t>С. </a:t>
            </a:r>
            <a:r>
              <a:rPr lang="ru-RU" i="1"/>
              <a:t>Несчастный случай </a:t>
            </a:r>
            <a:endParaRPr lang="ru-RU"/>
          </a:p>
          <a:p>
            <a:pPr marL="469900" indent="-469900" eaLnBrk="1" hangingPunct="1"/>
            <a:r>
              <a:rPr lang="ru-RU"/>
              <a:t>Наступление кризиса оправдывают неудачным стечением обстоятельств, а не  умышленной виной.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b="1"/>
              <a:t>Выбор типа вины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fr-FR" sz="2400"/>
              <a:t>D</a:t>
            </a:r>
            <a:r>
              <a:rPr lang="ru-RU" sz="2400"/>
              <a:t>. </a:t>
            </a:r>
            <a:r>
              <a:rPr lang="ru-RU" sz="2400" i="1"/>
              <a:t>Хорошие намерения</a:t>
            </a:r>
            <a:endParaRPr lang="ru-RU" sz="2400"/>
          </a:p>
          <a:p>
            <a:pPr marL="469900" indent="-469900" eaLnBrk="1" hangingPunct="1"/>
            <a:r>
              <a:rPr lang="ru-RU" sz="2400"/>
              <a:t>Допущенные ошибки признаются, однако фиксируется, что это лишь досадный сбой в долгосрочной (если организация существует давно) безупречной работе. </a:t>
            </a:r>
          </a:p>
          <a:p>
            <a:pPr marL="469900" indent="-469900" eaLnBrk="1" hangingPunct="1"/>
            <a:r>
              <a:rPr lang="ru-RU" sz="2400"/>
              <a:t>Организация непрерывно повторяет, что сделает все, чтобы не подорвать доверие своих клиентов, которое проверено годами.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sz="2800" b="1"/>
              <a:t>Нивелирование  ошибочного характера действий</a:t>
            </a:r>
            <a:r>
              <a:rPr lang="ru-RU" sz="3600"/>
              <a:t> 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ru-RU"/>
              <a:t>А. </a:t>
            </a:r>
            <a:r>
              <a:rPr lang="ru-RU" i="1"/>
              <a:t>Обращение к прошлому</a:t>
            </a:r>
            <a:endParaRPr lang="ru-RU"/>
          </a:p>
          <a:p>
            <a:pPr marL="469900" indent="-469900" eaLnBrk="1" hangingPunct="1"/>
            <a:r>
              <a:rPr lang="ru-RU"/>
              <a:t>Лицо или организация – виновник кризиса демонстрирует позитивные действия в прошлом, на которые можно сослаться, с одной стороны, как на доминирующую норму поведения, а с другой – как на факторы, в связи с которыми возникли кризисные последствия.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sz="2800" b="1"/>
              <a:t>Нивелирование  ошибочного характера действий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en-US"/>
              <a:t>B</a:t>
            </a:r>
            <a:r>
              <a:rPr lang="ru-RU"/>
              <a:t>.  </a:t>
            </a:r>
            <a:r>
              <a:rPr lang="ru-RU" i="1"/>
              <a:t>Отстройка</a:t>
            </a:r>
            <a:endParaRPr lang="ru-RU"/>
          </a:p>
          <a:p>
            <a:pPr marL="469900" indent="-469900" eaLnBrk="1" hangingPunct="1"/>
            <a:r>
              <a:rPr lang="ru-RU"/>
              <a:t>То, что ошибка совершена – признается, однако подвергается другой интерпретации – </a:t>
            </a:r>
            <a:r>
              <a:rPr lang="ru-RU" u="sng"/>
              <a:t>менее пессимистичной</a:t>
            </a:r>
            <a:r>
              <a:rPr lang="ru-RU"/>
              <a:t> по сравнению с теми, что предлагаются критиками организации.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sz="2800" b="1"/>
              <a:t>Нивелирование  ошибочного характера действий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en-US" sz="2400"/>
              <a:t>C</a:t>
            </a:r>
            <a:r>
              <a:rPr lang="ru-RU" sz="2400"/>
              <a:t>. </a:t>
            </a:r>
            <a:r>
              <a:rPr lang="ru-RU" sz="2400" i="1"/>
              <a:t>Высокие мотивы</a:t>
            </a:r>
            <a:endParaRPr lang="ru-RU" sz="2400"/>
          </a:p>
          <a:p>
            <a:pPr marL="469900" indent="-469900" eaLnBrk="1" hangingPunct="1"/>
            <a:r>
              <a:rPr lang="ru-RU" sz="2400"/>
              <a:t>Делается ссылка на высокие мотивы, которые должны оправдать предосудительное поведение. Например, когда организацию критикуют за проделывание опытов над животными, данное действие переносится в плоскость вынужденного и даже положительного: благодаря проведению подобных опытов, спасаются человеческие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sz="2800" b="1"/>
              <a:t>Нивелирование  ошибочного характера действий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en-US" sz="2400"/>
              <a:t>D</a:t>
            </a:r>
            <a:r>
              <a:rPr lang="ru-RU" sz="2400"/>
              <a:t>. </a:t>
            </a:r>
            <a:r>
              <a:rPr lang="ru-RU" sz="2400" i="1"/>
              <a:t>Выгоды обвинителей</a:t>
            </a:r>
            <a:endParaRPr lang="ru-RU" sz="2400"/>
          </a:p>
          <a:p>
            <a:pPr marL="469900" indent="-469900" eaLnBrk="1" hangingPunct="1"/>
            <a:r>
              <a:rPr lang="ru-RU" sz="2400"/>
              <a:t>Когда организацию обвиняют, она переходит в атаку на обвинителей. При этом не действует по принципу «сам дурак», а доказывает выгодность, ангажированность обвинительной позиции и тем самым снижает уровень «добросовестности» инициаторов атаки.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ru-RU" sz="2800" b="1"/>
              <a:t>Нивелирование  ошибочного характера действий</a:t>
            </a:r>
          </a:p>
        </p:txBody>
      </p:sp>
      <p:sp>
        <p:nvSpPr>
          <p:cNvPr id="6144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469900" indent="-469900" eaLnBrk="1" hangingPunct="1"/>
            <a:r>
              <a:rPr lang="en-US"/>
              <a:t>E</a:t>
            </a:r>
            <a:r>
              <a:rPr lang="ru-RU"/>
              <a:t>. </a:t>
            </a:r>
            <a:r>
              <a:rPr lang="ru-RU" i="1"/>
              <a:t>Отвлечение</a:t>
            </a:r>
            <a:endParaRPr lang="ru-RU"/>
          </a:p>
          <a:p>
            <a:pPr marL="469900" indent="-469900" eaLnBrk="1" hangingPunct="1"/>
            <a:r>
              <a:rPr lang="ru-RU"/>
              <a:t>Организация переключает внимание общественности на другие значимые проблемы, которые также присутствуют в представленной ей отрасли, и демонстрирует намерение их обсуждать и решать.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47813" y="333375"/>
            <a:ext cx="7443787" cy="5905500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000" b="1"/>
              <a:t>Стереотипизация восприятия в условиях конфликта служит </a:t>
            </a:r>
            <a:r>
              <a:rPr lang="ru-RU" sz="2000" u="sng"/>
              <a:t>причиной </a:t>
            </a:r>
            <a:r>
              <a:rPr lang="ru-RU" sz="2000" b="1"/>
              <a:t>игнорирования всего того, что не укладывается в рамки собственных представлений и желаний. </a:t>
            </a:r>
          </a:p>
          <a:p>
            <a:pPr eaLnBrk="1" hangingPunct="1"/>
            <a:r>
              <a:rPr lang="ru-RU" sz="2000" b="1"/>
              <a:t>Те факты, которые противоречат сформулированной позиции либо не замечаются, либо путем соответствующей интерпретации подгоняются под усвоенные стереотипы.</a:t>
            </a:r>
          </a:p>
          <a:p>
            <a:pPr eaLnBrk="1" hangingPunct="1"/>
            <a:r>
              <a:rPr lang="ru-RU" sz="2000" b="1"/>
              <a:t>При этом сужается спектр источников информации. Это объясняется тем, что в ситуации конфликта участники не доверяют друг другу (или организации, спровоцировавшей кризис) и с сомнениями относятся к открытым источникам информации, </a:t>
            </a:r>
          </a:p>
          <a:p>
            <a:pPr eaLnBrk="1" hangingPunct="1"/>
            <a:r>
              <a:rPr lang="ru-RU" sz="2000" b="1"/>
              <a:t>доверяют в наибольшей степени неформальной межличностной коммуникации.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76375" y="0"/>
            <a:ext cx="7515225" cy="6238875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400" b="1"/>
              <a:t>Одним из следствий стереотипизации служит </a:t>
            </a:r>
            <a:r>
              <a:rPr lang="ru-RU" sz="2400" b="1" u="sng"/>
              <a:t>схематизация (архаизация сознания),</a:t>
            </a:r>
            <a:r>
              <a:rPr lang="ru-RU" sz="2400" b="1"/>
              <a:t> вследствие которой в условиях кризиса появляется возможность деления по принципу: «свой – чужой», «герой – антигерой», «за людей – за себя».</a:t>
            </a:r>
          </a:p>
          <a:p>
            <a:pPr eaLnBrk="1" hangingPunct="1"/>
            <a:r>
              <a:rPr lang="ru-RU" sz="2400" b="1"/>
              <a:t>Подобная дихотомия предполагает </a:t>
            </a:r>
            <a:r>
              <a:rPr lang="ru-RU" sz="2400" b="1" u="sng"/>
              <a:t>наиболее простые решения</a:t>
            </a:r>
            <a:r>
              <a:rPr lang="ru-RU" sz="2400" b="1"/>
              <a:t>, нацеленные на уничтожение врага, даже если «врагом» является не физическое лицо, а обстоятельства, спровоцировавшие кризис в организации.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0"/>
            <a:ext cx="7392988" cy="896938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400" b="1">
                <a:latin typeface="Arial" charset="0"/>
              </a:rPr>
              <a:t>Следствие этого -</a:t>
            </a:r>
            <a:r>
              <a:rPr lang="ru-RU" sz="2000" b="1">
                <a:latin typeface="Arial" charset="0"/>
              </a:rPr>
              <a:t> 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981075"/>
            <a:ext cx="7659687" cy="5257800"/>
          </a:xfrm>
        </p:spPr>
        <p:txBody>
          <a:bodyPr lIns="92075" tIns="46038" rIns="92075" bIns="46038"/>
          <a:lstStyle/>
          <a:p>
            <a:pPr eaLnBrk="1" hangingPunct="1"/>
            <a:r>
              <a:rPr lang="ru-RU" sz="2400"/>
              <a:t> </a:t>
            </a:r>
            <a:r>
              <a:rPr lang="ru-RU" sz="2400" i="1"/>
              <a:t>“приписывающее искажение”</a:t>
            </a:r>
          </a:p>
          <a:p>
            <a:pPr eaLnBrk="1" hangingPunct="1"/>
            <a:r>
              <a:rPr lang="ru-RU" sz="2400" b="1" i="1"/>
              <a:t> </a:t>
            </a:r>
            <a:r>
              <a:rPr lang="ru-RU" sz="2400" b="1"/>
              <a:t>Оно заключается в том, что любые поступки противоположной стороны объясняются ее “злым умыслом”, а собственное поведение воспринимается исключительно как правильное. </a:t>
            </a:r>
          </a:p>
          <a:p>
            <a:pPr eaLnBrk="1" hangingPunct="1"/>
            <a:r>
              <a:rPr lang="ru-RU" sz="2400" b="1"/>
              <a:t>Например, в конфликте руководителя и персонала, «злой умысел» коллектива не желающего принять новые правила игры в изменившихся условиях.</a:t>
            </a:r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5867400" y="3333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404813"/>
            <a:ext cx="7659687" cy="5834062"/>
          </a:xfrm>
        </p:spPr>
        <p:txBody>
          <a:bodyPr lIns="92075" tIns="46038" rIns="92075" bIns="46038"/>
          <a:lstStyle/>
          <a:p>
            <a:pPr eaLnBrk="1" hangingPunct="1"/>
            <a:r>
              <a:rPr lang="ru-RU" i="1"/>
              <a:t>гипертрофированностъ восприятия</a:t>
            </a:r>
          </a:p>
          <a:p>
            <a:pPr eaLnBrk="1" hangingPunct="1"/>
            <a:r>
              <a:rPr lang="ru-RU" b="1"/>
              <a:t>Обычно ситуация конфликта воспринимается участниками как нечто крайне важное, создающее очень серьезную угрозу их главным интересам и ценностям.</a:t>
            </a:r>
          </a:p>
          <a:p>
            <a:pPr eaLnBrk="1" hangingPunct="1"/>
            <a:r>
              <a:rPr lang="ru-RU" b="1"/>
              <a:t> При этом незначительные события могут расцениваться как критические, а кризис - восприниматься как  ключевой момент в отношениях.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00188" y="0"/>
            <a:ext cx="7319962" cy="6238875"/>
          </a:xfrm>
        </p:spPr>
        <p:txBody>
          <a:bodyPr lIns="92075" tIns="46038" rIns="92075" bIns="46038"/>
          <a:lstStyle/>
          <a:p>
            <a:pPr eaLnBrk="1" hangingPunct="1">
              <a:lnSpc>
                <a:spcPct val="80000"/>
              </a:lnSpc>
            </a:pPr>
            <a:r>
              <a:rPr lang="ru-RU" sz="2000"/>
              <a:t>Феномен </a:t>
            </a:r>
            <a:r>
              <a:rPr lang="ru-RU" sz="2000" i="1"/>
              <a:t>“зеркальных образов”.</a:t>
            </a:r>
            <a:r>
              <a:rPr lang="ru-RU" sz="2000" b="1" i="1"/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2000" b="1"/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В ходе конфликта его участники воспринимают и оценивают одни и те же события настолько различным образом, что их восприятия и оценки часто приобретают зеркальный, т. е. диаметрально противоположный, характер с ярко выраженной отрицательной эмоциональной оценкой противоположной стороны. </a:t>
            </a:r>
          </a:p>
          <a:p>
            <a:pPr eaLnBrk="1" hangingPunct="1">
              <a:lnSpc>
                <a:spcPct val="80000"/>
              </a:lnSpc>
            </a:pPr>
            <a:endParaRPr lang="ru-RU" sz="2000" b="1" i="1"/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Как следствие “зеркальных образов”, у сторон появляется тенденция считать, будто их интересы и цели не совпадают в большей мере, чем на самом деле.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Это ведет к дальнейшему расширению и углублению конфликта. Участники склонны усиливать имеющиеся различия и  игнорировать наличие общих моментов.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eporting Progress or Status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Reporting Progress or Status</Template>
  <TotalTime>471</TotalTime>
  <Words>1684</Words>
  <Application>Microsoft Office PowerPoint</Application>
  <PresentationFormat>Экран (4:3)</PresentationFormat>
  <Paragraphs>135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47</vt:i4>
      </vt:variant>
    </vt:vector>
  </HeadingPairs>
  <TitlesOfParts>
    <vt:vector size="54" baseType="lpstr">
      <vt:lpstr>Times New Roman</vt:lpstr>
      <vt:lpstr>Arial</vt:lpstr>
      <vt:lpstr>Wingdings</vt:lpstr>
      <vt:lpstr>Calibri</vt:lpstr>
      <vt:lpstr>Calibri Light</vt:lpstr>
      <vt:lpstr>Reporting Progress or Status</vt:lpstr>
      <vt:lpstr>Office Theme</vt:lpstr>
      <vt:lpstr>Особенности восприятия информации в условиях кризиса и конфликта. PR текст в кризисной ситуации </vt:lpstr>
      <vt:lpstr>Стереотипизация как основной принцип восприятия информации в условиях кризиса и конфликта.</vt:lpstr>
      <vt:lpstr>М.М. Лебедева: стереотипное восприятие включает в себя: </vt:lpstr>
      <vt:lpstr>Слайд 4</vt:lpstr>
      <vt:lpstr>Слайд 5</vt:lpstr>
      <vt:lpstr>Слайд 6</vt:lpstr>
      <vt:lpstr>Следствие этого -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Специфические требования, предъявляемые к PR тексту в кризисной ситуации </vt:lpstr>
      <vt:lpstr>Слайд 26</vt:lpstr>
      <vt:lpstr>Слайд 27</vt:lpstr>
      <vt:lpstr>4.Учет специфики аудиторий:</vt:lpstr>
      <vt:lpstr>Слайд 29</vt:lpstr>
      <vt:lpstr>Слайд 30</vt:lpstr>
      <vt:lpstr>Слайд 31</vt:lpstr>
      <vt:lpstr>ВЕРСИЯ</vt:lpstr>
      <vt:lpstr>Слайд 33</vt:lpstr>
      <vt:lpstr>версия</vt:lpstr>
      <vt:lpstr>Слайд 35</vt:lpstr>
      <vt:lpstr>Слайд 36</vt:lpstr>
      <vt:lpstr>Отрицание</vt:lpstr>
      <vt:lpstr>Отрицание</vt:lpstr>
      <vt:lpstr>Выбор типа вины</vt:lpstr>
      <vt:lpstr>Выбор типа вины</vt:lpstr>
      <vt:lpstr>Выбор типа вины</vt:lpstr>
      <vt:lpstr>Выбор типа вины</vt:lpstr>
      <vt:lpstr>Нивелирование  ошибочного характера действий </vt:lpstr>
      <vt:lpstr>Нивелирование  ошибочного характера действий</vt:lpstr>
      <vt:lpstr>Нивелирование  ошибочного характера действий</vt:lpstr>
      <vt:lpstr>Нивелирование  ошибочного характера действий</vt:lpstr>
      <vt:lpstr>Нивелирование  ошибочного характера действий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 текст в кризисной ситуации</dc:title>
  <dc:creator>admin</dc:creator>
  <cp:lastModifiedBy>admin</cp:lastModifiedBy>
  <cp:revision>10</cp:revision>
  <dcterms:created xsi:type="dcterms:W3CDTF">2014-03-25T19:46:31Z</dcterms:created>
  <dcterms:modified xsi:type="dcterms:W3CDTF">2019-03-05T21:47:22Z</dcterms:modified>
</cp:coreProperties>
</file>